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85" r:id="rId1"/>
  </p:sldMasterIdLst>
  <p:notesMasterIdLst>
    <p:notesMasterId r:id="rId14"/>
  </p:notesMasterIdLst>
  <p:sldIdLst>
    <p:sldId id="256" r:id="rId2"/>
    <p:sldId id="258" r:id="rId3"/>
    <p:sldId id="257" r:id="rId4"/>
    <p:sldId id="274" r:id="rId5"/>
    <p:sldId id="276" r:id="rId6"/>
    <p:sldId id="272" r:id="rId7"/>
    <p:sldId id="270" r:id="rId8"/>
    <p:sldId id="271" r:id="rId9"/>
    <p:sldId id="269" r:id="rId10"/>
    <p:sldId id="264" r:id="rId11"/>
    <p:sldId id="265" r:id="rId12"/>
    <p:sldId id="273" r:id="rId13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C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82" autoAdjust="0"/>
  </p:normalViewPr>
  <p:slideViewPr>
    <p:cSldViewPr snapToGrid="0">
      <p:cViewPr varScale="1">
        <p:scale>
          <a:sx n="97" d="100"/>
          <a:sy n="97" d="100"/>
        </p:scale>
        <p:origin x="9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9967C991-4C78-48ED-9003-0D14F901126C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03D49030-E0F1-42AA-9FE1-327902B27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62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49030-E0F1-42AA-9FE1-327902B270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14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49030-E0F1-42AA-9FE1-327902B270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69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49030-E0F1-42AA-9FE1-327902B270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58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49030-E0F1-42AA-9FE1-327902B270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78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49030-E0F1-42AA-9FE1-327902B270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7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49030-E0F1-42AA-9FE1-327902B270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44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49030-E0F1-42AA-9FE1-327902B270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42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49030-E0F1-42AA-9FE1-327902B270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8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422" indent="-173422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49030-E0F1-42AA-9FE1-327902B270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1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49030-E0F1-42AA-9FE1-327902B270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03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422" indent="-173422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49030-E0F1-42AA-9FE1-327902B270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05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Use new knowledge to derive corrected constraints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Calculate signal of UCMH – consider annihilation (lensing also possible)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~ rho^2, use scaling relations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Constrain formation time-weighted abundance</a:t>
                </a:r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Use statistics to relate abundance to power spectrum</a:t>
                </a:r>
              </a:p>
              <a:p>
                <a:pPr marL="0" lv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lvl="0" indent="0">
                  <a:buFont typeface="Arial" panose="020B0604020202020204" pitchFamily="34" charset="0"/>
                  <a:buNone/>
                </a:pPr>
                <a:r>
                  <a:rPr lang="en-US" dirty="0"/>
                  <a:t>Figure: constraints on spike (shaded forbidden by Fermi)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Intragalactic, Moore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dirty="0"/>
                  <a:t>100% annihilation into </a:t>
                </a:r>
                <a:r>
                  <a:rPr lang="en-US" b="0" i="0">
                    <a:latin typeface="Cambria Math" panose="02040503050406030204" pitchFamily="18" charset="0"/>
                  </a:rPr>
                  <a:t>𝑏𝑏 ̅</a:t>
                </a:r>
                <a:r>
                  <a:rPr lang="en-US" dirty="0"/>
                  <a:t>, </a:t>
                </a:r>
                <a:r>
                  <a:rPr lang="en-US" b="0" i="0">
                    <a:latin typeface="Cambria Math" panose="02040503050406030204" pitchFamily="18" charset="0"/>
                  </a:rPr>
                  <a:t>⟨𝜎𝑣⟩=3×〖10〗^(−26)  cm^3 s^(−1)</a:t>
                </a:r>
                <a:r>
                  <a:rPr lang="en-US" dirty="0"/>
                  <a:t>, m</a:t>
                </a:r>
                <a:r>
                  <a:rPr lang="en-US" baseline="0" dirty="0"/>
                  <a:t> = 1 </a:t>
                </a:r>
                <a:r>
                  <a:rPr lang="en-US" baseline="0" dirty="0" err="1"/>
                  <a:t>TeV</a:t>
                </a:r>
                <a:endParaRPr lang="en-US" baseline="0" dirty="0"/>
              </a:p>
              <a:p>
                <a:pPr marL="171450" lvl="0" indent="-1714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0" lvl="0" indent="0">
                  <a:buFont typeface="Arial" panose="020B0604020202020204" pitchFamily="34" charset="0"/>
                  <a:buNone/>
                </a:pPr>
                <a:r>
                  <a:rPr lang="en-US" dirty="0"/>
                  <a:t>Old 6 sigma, new 2-4 sigma peaks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49030-E0F1-42AA-9FE1-327902B270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48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08B79-0D5A-43B9-BB88-BF1B464C9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1D013C-4D6A-4AC4-9C9C-2626C11D5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A76CB-81B1-4C1A-8AF4-202D1D412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D323-592D-4C5E-88EC-9CC8A6C2C18D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16485-F5C4-4FE3-BCFA-DFB70CE1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5F63E-C969-45D4-A02B-CAAC56F7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3AAA6-FBBB-4987-8B1D-2EDFB616C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79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DEBB2-12DB-4043-9FCD-D783C3C0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4A584C-46A4-4A6F-8488-DEB6C49D1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81655-5303-4EE3-B990-0DE36E41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D323-592D-4C5E-88EC-9CC8A6C2C18D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F0E8A-51C9-4A73-9F33-C6A2F2137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0CA6C-CE17-4A73-B62C-F4708884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3AAA6-FBBB-4987-8B1D-2EDFB616C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4A6C58-891F-40B1-829C-472728468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A60D2B-E569-4224-81B5-643632157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6DD7F-8830-4614-8DE8-9D93FF10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D323-592D-4C5E-88EC-9CC8A6C2C18D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5E60B-9442-4832-9BCC-B470D7606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DC637-F786-450B-83B6-B90F202F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3AAA6-FBBB-4987-8B1D-2EDFB616C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2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CDD01-BCBB-470D-9DE9-0C7ACC71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6716D-643A-40F9-9F63-51E2A81D6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E2E5D-A770-4BB3-9E56-A19F8D4C6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D323-592D-4C5E-88EC-9CC8A6C2C18D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4C769-532E-456D-B8F0-5B9886023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C23BB-31F1-49BB-8263-51554D08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3AAA6-FBBB-4987-8B1D-2EDFB616C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5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B784F-D76A-43F9-8E8B-5DC7A84F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BAF40-0072-43E7-ADDD-5C29CF28D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31891-7DB9-40AA-AFF2-CAECCC50F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D323-592D-4C5E-88EC-9CC8A6C2C18D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6758B-4C3E-43C7-830E-51836E866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DA677-8D7B-45AB-92B6-06D8F8E3E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3AAA6-FBBB-4987-8B1D-2EDFB616C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4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7844-6E67-42E8-A172-5712CE07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180C2-6B43-4081-A4E8-EF5ED418BC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EC3ED-4879-49EA-8D35-813DBFA4A3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908C2-43EF-45D9-9042-6DFFA40F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D323-592D-4C5E-88EC-9CC8A6C2C18D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8C4C8-3DCD-4710-B102-8D0DDB32A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7CBA8-5123-41F3-8A01-E3E78780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3AAA6-FBBB-4987-8B1D-2EDFB616C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3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1B88-9175-4F47-AF1C-495D5AE0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22125-5F58-4023-9592-B55359943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32FD8-24AF-4D0D-9574-56D19B2A5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3B3143-4F69-426F-8CE6-FF0BA4928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478ECF-CE18-41FC-A1C1-B1928A908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CAD6CE-A6E7-4AAE-9513-A4113444D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D323-592D-4C5E-88EC-9CC8A6C2C18D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0E49FF-B784-46C6-A341-BE7BE126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FCB48-4BEA-4B0B-BD74-D1647971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3AAA6-FBBB-4987-8B1D-2EDFB616C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82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85CAD-F91B-4DD8-A0FC-8CAAEF50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FDFFD-A79B-4403-9751-FB6C1F75D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D323-592D-4C5E-88EC-9CC8A6C2C18D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953AC3-F16D-42F6-B5BF-A36DB4C16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4273E-9E21-4E02-81D2-36A1F325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3AAA6-FBBB-4987-8B1D-2EDFB616C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76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3F1DFD-B9D6-4288-A879-27433783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D323-592D-4C5E-88EC-9CC8A6C2C18D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8398D-1186-4BB5-8922-9FCE28ED9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607CB-8BBE-44BE-92CB-D1C5EBA3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3AAA6-FBBB-4987-8B1D-2EDFB616C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5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CD209-9FB4-4C55-B1D5-0946B2D2E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97C6B-4F8E-4B7B-B87D-033B9FB14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D8524-C54F-4086-B6D7-065B041CC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599BE-80DF-4714-8ABA-4567F6B6B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D323-592D-4C5E-88EC-9CC8A6C2C18D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BF02F-88CC-4914-8257-EF458C22C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71C2E-CAB6-477D-866B-27F3A9E7E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3AAA6-FBBB-4987-8B1D-2EDFB616C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82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8CBD-AE8F-4041-8372-5D91135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8FE879-FDC6-4E5F-98EE-6B8C62688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433529-100B-4D77-8D1D-FC59D5DA0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75B2D-9F6E-4754-98B6-66E1AF053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5D323-592D-4C5E-88EC-9CC8A6C2C18D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0E410-9D78-4E34-8867-27B8AFE5A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3752F-E20D-4BDC-BF40-7AE99FB8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3AAA6-FBBB-4987-8B1D-2EDFB616C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4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EA952E-CB16-40D7-91BB-F9C84107F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52F41-DC19-47BC-B84A-933E955A6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473BB-C424-480B-804A-E517446B3C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D323-592D-4C5E-88EC-9CC8A6C2C18D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8DAE4-70F5-4FA4-941B-AE75C276E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D0C32-E54B-43B7-B3B8-0856C1183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3AAA6-FBBB-4987-8B1D-2EDFB616C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3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20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3E512-7E18-48AC-BB67-E0E5B9F1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382711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4800" dirty="0"/>
              <a:t>Constraining the primordial power spectrum using </a:t>
            </a:r>
            <a:r>
              <a:rPr lang="en-US" sz="4800" dirty="0" err="1"/>
              <a:t>minihalos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1C50C-6B21-4360-A18F-71C25972A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83567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Sten Delos (UNC-Chapel Hill)</a:t>
            </a:r>
          </a:p>
          <a:p>
            <a:r>
              <a:rPr lang="en-US" dirty="0"/>
              <a:t>Adrienne </a:t>
            </a:r>
            <a:r>
              <a:rPr lang="en-US" dirty="0" err="1"/>
              <a:t>Erickcek</a:t>
            </a:r>
            <a:r>
              <a:rPr lang="en-US" dirty="0"/>
              <a:t> (UNC-Chapel Hill)</a:t>
            </a:r>
          </a:p>
          <a:p>
            <a:r>
              <a:rPr lang="en-US" dirty="0"/>
              <a:t>Avery Bailey (Princeton University, UNC-Chapel Hill)</a:t>
            </a:r>
          </a:p>
          <a:p>
            <a:r>
              <a:rPr lang="en-US" dirty="0"/>
              <a:t>Marcelo Alvarez (UC Berkeley)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79125-48D7-4834-8649-19EA678B1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871669"/>
            <a:ext cx="4062413" cy="1118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8943DF-3935-4AFF-8E05-4F06F9FE7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828" y="4482646"/>
            <a:ext cx="1887172" cy="189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2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9F07-5DEA-4419-B0D0-1407CC6E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467F11-25F1-4A52-BB74-6B83530333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80839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Spread in halo properties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Need more than formation time</a:t>
                </a:r>
              </a:p>
              <a:p>
                <a:r>
                  <a:rPr lang="en-US" dirty="0"/>
                  <a:t>Halo mergers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Reduce halo count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Can boost </a:t>
                </a:r>
                <a:r>
                  <a:rPr lang="en-US">
                    <a:solidFill>
                      <a:srgbClr val="0070C0"/>
                    </a:solidFill>
                  </a:rPr>
                  <a:t>central density*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Push toward NFW profiles* </a:t>
                </a:r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10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weaker signal)</a:t>
                </a:r>
              </a:p>
              <a:p>
                <a:pPr lvl="1"/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Only matter for wider spike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Halo survival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Disruption inside galactic halos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467F11-25F1-4A52-BB74-6B83530333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80839" cy="4351338"/>
              </a:xfrm>
              <a:blipFill>
                <a:blip r:embed="rId3"/>
                <a:stretch>
                  <a:fillRect l="-2250" t="-2241" r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35F5A8C-519C-4F8F-83A6-D3AACBA0C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039" y="1778680"/>
            <a:ext cx="5634760" cy="3552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555B09-049F-4B13-A62A-48C390B45C98}"/>
              </a:ext>
            </a:extLst>
          </p:cNvPr>
          <p:cNvSpPr txBox="1"/>
          <p:nvPr/>
        </p:nvSpPr>
        <p:spPr>
          <a:xfrm>
            <a:off x="8683654" y="1841500"/>
            <a:ext cx="250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Scaled to formation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BD7AE-8B33-498C-9C29-AB0D8F049EA0}"/>
              </a:ext>
            </a:extLst>
          </p:cNvPr>
          <p:cNvSpPr txBox="1"/>
          <p:nvPr/>
        </p:nvSpPr>
        <p:spPr>
          <a:xfrm>
            <a:off x="3457575" y="6190571"/>
            <a:ext cx="2638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</a:t>
            </a:r>
            <a:r>
              <a:rPr lang="en-US" sz="1600" dirty="0" err="1"/>
              <a:t>Ogiya</a:t>
            </a:r>
            <a:r>
              <a:rPr lang="en-US" sz="1600" dirty="0"/>
              <a:t>, Nagai, Ishiyama 2016</a:t>
            </a:r>
          </a:p>
        </p:txBody>
      </p:sp>
    </p:spTree>
    <p:extLst>
      <p:ext uri="{BB962C8B-B14F-4D97-AF65-F5344CB8AC3E}">
        <p14:creationId xmlns:p14="http://schemas.microsoft.com/office/powerpoint/2010/main" val="2135363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5E831-DBF1-4BA0-A552-C35EA8FA3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1253-B87C-412F-8C34-EB821C8F2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UCMH density profiles are </a:t>
            </a:r>
            <a:r>
              <a:rPr lang="en-US" sz="2400" dirty="0">
                <a:solidFill>
                  <a:srgbClr val="FF0000"/>
                </a:solidFill>
              </a:rPr>
              <a:t>shallower than previously assumed</a:t>
            </a:r>
          </a:p>
          <a:p>
            <a:endParaRPr lang="en-US" sz="2400" dirty="0"/>
          </a:p>
          <a:p>
            <a:r>
              <a:rPr lang="en-US" sz="2400" dirty="0"/>
              <a:t>New theory can account for </a:t>
            </a:r>
            <a:r>
              <a:rPr lang="en-US" sz="2400" dirty="0">
                <a:solidFill>
                  <a:srgbClr val="0070C0"/>
                </a:solidFill>
              </a:rPr>
              <a:t>all halos </a:t>
            </a:r>
            <a:r>
              <a:rPr lang="en-US" sz="2400" dirty="0"/>
              <a:t>instead of just the rarest</a:t>
            </a:r>
          </a:p>
          <a:p>
            <a:r>
              <a:rPr lang="en-US" sz="2400" dirty="0"/>
              <a:t>Crude calculations suggest corrected </a:t>
            </a:r>
            <a:r>
              <a:rPr lang="en-US" sz="2400"/>
              <a:t>UCMHs may possess </a:t>
            </a:r>
            <a:r>
              <a:rPr lang="en-US" sz="2400" dirty="0">
                <a:solidFill>
                  <a:srgbClr val="00B050"/>
                </a:solidFill>
              </a:rPr>
              <a:t>more constraining power</a:t>
            </a:r>
            <a:endParaRPr lang="en-US" sz="2400" dirty="0"/>
          </a:p>
          <a:p>
            <a:r>
              <a:rPr lang="en-US" sz="2400" dirty="0"/>
              <a:t>Work is still needed to fully account for halo statistics and evolution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C089B-A914-4AEA-9D0C-09FDE7C1EB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2587625"/>
            <a:ext cx="4176457" cy="334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CB3C2-0187-4A62-B1FB-B100D8BF9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73316"/>
            <a:ext cx="5257801" cy="2412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0D7D8-C35C-4432-82AC-EF655CF41B24}"/>
              </a:ext>
            </a:extLst>
          </p:cNvPr>
          <p:cNvSpPr txBox="1"/>
          <p:nvPr/>
        </p:nvSpPr>
        <p:spPr>
          <a:xfrm>
            <a:off x="8724900" y="2474035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Moore profile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0C247-ECF9-4731-80A1-F850EAD54012}"/>
              </a:ext>
            </a:extLst>
          </p:cNvPr>
          <p:cNvSpPr txBox="1"/>
          <p:nvPr/>
        </p:nvSpPr>
        <p:spPr>
          <a:xfrm>
            <a:off x="9458326" y="1799974"/>
            <a:ext cx="189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Pure power law</a:t>
            </a:r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D93A5270-95BD-46F2-B78C-8532483CA0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786" y="3695489"/>
            <a:ext cx="4248228" cy="2740793"/>
          </a:xfrm>
          <a:prstGeom prst="rect">
            <a:avLst/>
          </a:prstGeom>
        </p:spPr>
      </p:pic>
      <p:sp>
        <p:nvSpPr>
          <p:cNvPr id="4" name="Arrow: Bent 3">
            <a:extLst>
              <a:ext uri="{FF2B5EF4-FFF2-40B4-BE49-F238E27FC236}">
                <a16:creationId xmlns:a16="http://schemas.microsoft.com/office/drawing/2014/main" id="{8C6344A8-EE5E-43BB-A750-7EC08D92B70F}"/>
              </a:ext>
            </a:extLst>
          </p:cNvPr>
          <p:cNvSpPr/>
          <p:nvPr/>
        </p:nvSpPr>
        <p:spPr>
          <a:xfrm>
            <a:off x="4772025" y="1392906"/>
            <a:ext cx="1162050" cy="407068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13A9DA5A-B8B0-410B-9297-E32B232BD656}"/>
              </a:ext>
            </a:extLst>
          </p:cNvPr>
          <p:cNvSpPr/>
          <p:nvPr/>
        </p:nvSpPr>
        <p:spPr>
          <a:xfrm rot="5400000">
            <a:off x="5153023" y="3695701"/>
            <a:ext cx="428628" cy="2181226"/>
          </a:xfrm>
          <a:prstGeom prst="bentUp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3E4813-BAEC-40CF-A9F9-D252A01F01B1}"/>
              </a:ext>
            </a:extLst>
          </p:cNvPr>
          <p:cNvSpPr txBox="1"/>
          <p:nvPr/>
        </p:nvSpPr>
        <p:spPr>
          <a:xfrm>
            <a:off x="838200" y="5899237"/>
            <a:ext cx="665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Further detail: </a:t>
            </a:r>
          </a:p>
          <a:p>
            <a:r>
              <a:rPr lang="pt-BR" dirty="0"/>
              <a:t>Phys. Rev. D 97, 041303(R) [</a:t>
            </a:r>
            <a:r>
              <a:rPr lang="en-US" dirty="0"/>
              <a:t>arXiv:1712.05421</a:t>
            </a:r>
            <a:r>
              <a:rPr lang="pt-BR" dirty="0"/>
              <a:t>] and forthcoming work</a:t>
            </a:r>
          </a:p>
        </p:txBody>
      </p:sp>
    </p:spTree>
    <p:extLst>
      <p:ext uri="{BB962C8B-B14F-4D97-AF65-F5344CB8AC3E}">
        <p14:creationId xmlns:p14="http://schemas.microsoft.com/office/powerpoint/2010/main" val="3197931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3CD6-03A0-4B46-B7AA-18FA7F95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2B964F-9AC6-4E6D-BE9E-136BF660C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42177"/>
            <a:ext cx="10515600" cy="2650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19CB4F-6CD9-4D30-9FD5-5A0E9C9B8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28" y="447024"/>
            <a:ext cx="5670872" cy="3328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254504-BA38-4B22-90AF-6F2A18D17DAE}"/>
              </a:ext>
            </a:extLst>
          </p:cNvPr>
          <p:cNvSpPr txBox="1"/>
          <p:nvPr/>
        </p:nvSpPr>
        <p:spPr>
          <a:xfrm>
            <a:off x="838200" y="2111210"/>
            <a:ext cx="389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Flat power spectrum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9E8862-60BA-4E10-B3D4-B4AEC1916B9D}"/>
                  </a:ext>
                </a:extLst>
              </p:cNvPr>
              <p:cNvSpPr txBox="1"/>
              <p:nvPr/>
            </p:nvSpPr>
            <p:spPr>
              <a:xfrm>
                <a:off x="1409699" y="5966564"/>
                <a:ext cx="1438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9E8862-60BA-4E10-B3D4-B4AEC1916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699" y="5966564"/>
                <a:ext cx="143827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B5C1B1-6359-4F06-A9DE-3E54B256CF1B}"/>
                  </a:ext>
                </a:extLst>
              </p:cNvPr>
              <p:cNvSpPr txBox="1"/>
              <p:nvPr/>
            </p:nvSpPr>
            <p:spPr>
              <a:xfrm>
                <a:off x="4014787" y="5966564"/>
                <a:ext cx="1438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=494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B5C1B1-6359-4F06-A9DE-3E54B256C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787" y="5966564"/>
                <a:ext cx="143827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2375A9-4A3B-4B46-A3A8-BD434B71411B}"/>
                  </a:ext>
                </a:extLst>
              </p:cNvPr>
              <p:cNvSpPr txBox="1"/>
              <p:nvPr/>
            </p:nvSpPr>
            <p:spPr>
              <a:xfrm>
                <a:off x="6619875" y="5966564"/>
                <a:ext cx="1438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2375A9-4A3B-4B46-A3A8-BD434B714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875" y="5966564"/>
                <a:ext cx="143827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8079D7-6125-4F60-8F18-EA97FF35EACE}"/>
                  </a:ext>
                </a:extLst>
              </p:cNvPr>
              <p:cNvSpPr txBox="1"/>
              <p:nvPr/>
            </p:nvSpPr>
            <p:spPr>
              <a:xfrm>
                <a:off x="9344026" y="5966564"/>
                <a:ext cx="1438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8079D7-6125-4F60-8F18-EA97FF35E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4026" y="5966564"/>
                <a:ext cx="14382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50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3A46-4F23-4179-A955-F3DB1DF3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primordial power spectrum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F7B250-1C18-4C18-9BCD-EC8258E6A3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7049"/>
            <a:ext cx="10515600" cy="399529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17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0F1D8-B983-408F-995E-36670DEF2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Ultracompact </a:t>
            </a:r>
            <a:r>
              <a:rPr lang="en-US" dirty="0" err="1"/>
              <a:t>minihalos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D3A69E2-6915-4A17-AC38-56EDF2582E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526721" cy="190817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normAutofit fontScale="925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400" dirty="0"/>
                  <a:t>Large density contrasts (                  ) form halos early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Halo density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400" dirty="0"/>
                  <a:t> background density at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formation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 err="1"/>
                  <a:t>Nondetection</a:t>
                </a:r>
                <a:r>
                  <a:rPr lang="en-US" sz="2400" dirty="0"/>
                  <a:t> → constraints on </a:t>
                </a:r>
                <a:r>
                  <a:rPr lang="en-US" sz="2400" dirty="0">
                    <a:solidFill>
                      <a:srgbClr val="0070C0"/>
                    </a:solidFill>
                  </a:rPr>
                  <a:t>primordial power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D3A69E2-6915-4A17-AC38-56EDF2582E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526721" cy="19081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57BFED6-5EEE-4B0F-AFA5-39E335870D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738" y="2031828"/>
            <a:ext cx="1107034" cy="250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841934-C03F-47FD-8266-1160351EF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921" y="1825625"/>
            <a:ext cx="3988879" cy="3988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7A2648-BC57-4D7B-ABBA-88FD940EBB16}"/>
              </a:ext>
            </a:extLst>
          </p:cNvPr>
          <p:cNvSpPr txBox="1"/>
          <p:nvPr/>
        </p:nvSpPr>
        <p:spPr>
          <a:xfrm>
            <a:off x="8007868" y="4925459"/>
            <a:ext cx="27029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Vogelsberger</a:t>
            </a:r>
            <a:r>
              <a:rPr lang="en-US" sz="1000" dirty="0"/>
              <a:t>, White, </a:t>
            </a:r>
            <a:r>
              <a:rPr lang="en-US" sz="1000" dirty="0" err="1"/>
              <a:t>Mohayaee</a:t>
            </a:r>
            <a:r>
              <a:rPr lang="en-US" sz="1000" dirty="0"/>
              <a:t>, </a:t>
            </a:r>
            <a:r>
              <a:rPr lang="en-US" sz="1000" dirty="0" err="1"/>
              <a:t>Springel</a:t>
            </a:r>
            <a:r>
              <a:rPr lang="en-US" sz="1000" dirty="0"/>
              <a:t> 2009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78BD36B-E940-404E-9094-EC4E7B50F1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462144"/>
                <a:ext cx="6526720" cy="1965492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~1000 </m:t>
                    </m:r>
                  </m:oMath>
                </a14:m>
                <a:r>
                  <a:rPr lang="en-US" sz="2200" dirty="0"/>
                  <a:t>formation → small velocity dispersion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200" dirty="0"/>
                  <a:t>                                       → radial infall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)∝</m:t>
                    </m:r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−9/4</m:t>
                        </m:r>
                      </m:sup>
                    </m:sSup>
                  </m:oMath>
                </a14:m>
                <a:r>
                  <a:rPr lang="en-US" sz="2200" dirty="0"/>
                  <a:t> from analytic theory*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200" dirty="0"/>
                  <a:t>Steep, “ultracompact” profile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enhances signals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78BD36B-E940-404E-9094-EC4E7B50F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462144"/>
                <a:ext cx="6526720" cy="196549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1F60F2D-4CC5-408E-B58B-A1912AEEC3AD}"/>
              </a:ext>
            </a:extLst>
          </p:cNvPr>
          <p:cNvSpPr txBox="1"/>
          <p:nvPr/>
        </p:nvSpPr>
        <p:spPr>
          <a:xfrm>
            <a:off x="4255350" y="5370319"/>
            <a:ext cx="3109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*Fillmore &amp; </a:t>
            </a:r>
            <a:r>
              <a:rPr lang="en-US" sz="1200" dirty="0" err="1"/>
              <a:t>Goldreich</a:t>
            </a:r>
            <a:r>
              <a:rPr lang="en-US" sz="1200" dirty="0"/>
              <a:t> 1984, </a:t>
            </a:r>
            <a:r>
              <a:rPr lang="en-US" sz="1200" dirty="0" err="1"/>
              <a:t>Bertschinger</a:t>
            </a:r>
            <a:r>
              <a:rPr lang="en-US" sz="1200" dirty="0"/>
              <a:t> 1985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520FE-C975-4A2A-B859-3706A1A51DF7}"/>
              </a:ext>
            </a:extLst>
          </p:cNvPr>
          <p:cNvSpPr txBox="1"/>
          <p:nvPr/>
        </p:nvSpPr>
        <p:spPr>
          <a:xfrm>
            <a:off x="8153400" y="3581720"/>
            <a:ext cx="139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idealized sim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0F542-BB74-4711-9D22-FC39B21E70D5}"/>
              </a:ext>
            </a:extLst>
          </p:cNvPr>
          <p:cNvSpPr txBox="1"/>
          <p:nvPr/>
        </p:nvSpPr>
        <p:spPr>
          <a:xfrm>
            <a:off x="9359360" y="2925265"/>
            <a:ext cx="91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C6"/>
                </a:solidFill>
              </a:rPr>
              <a:t>analytic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A21041-86EC-4E85-935D-565F97252B42}"/>
              </a:ext>
            </a:extLst>
          </p:cNvPr>
          <p:cNvSpPr/>
          <p:nvPr/>
        </p:nvSpPr>
        <p:spPr>
          <a:xfrm>
            <a:off x="9458325" y="2096035"/>
            <a:ext cx="1600200" cy="396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46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3A46-4F23-4179-A955-F3DB1DF3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primordial power spectrum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F7B250-1C18-4C18-9BCD-EC8258E6A3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7049"/>
            <a:ext cx="10515600" cy="399529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86B1D91-5B4A-406C-9932-D6F330E24FE3}"/>
              </a:ext>
            </a:extLst>
          </p:cNvPr>
          <p:cNvSpPr/>
          <p:nvPr/>
        </p:nvSpPr>
        <p:spPr>
          <a:xfrm>
            <a:off x="-95250" y="-104775"/>
            <a:ext cx="12401550" cy="7048500"/>
          </a:xfrm>
          <a:custGeom>
            <a:avLst/>
            <a:gdLst>
              <a:gd name="connsiteX0" fmla="*/ 7336173 w 12401550"/>
              <a:gd name="connsiteY0" fmla="*/ 1881566 h 7048500"/>
              <a:gd name="connsiteX1" fmla="*/ 5172075 w 12401550"/>
              <a:gd name="connsiteY1" fmla="*/ 4044122 h 7048500"/>
              <a:gd name="connsiteX2" fmla="*/ 7336173 w 12401550"/>
              <a:gd name="connsiteY2" fmla="*/ 6206678 h 7048500"/>
              <a:gd name="connsiteX3" fmla="*/ 9500271 w 12401550"/>
              <a:gd name="connsiteY3" fmla="*/ 4044122 h 7048500"/>
              <a:gd name="connsiteX4" fmla="*/ 7336173 w 12401550"/>
              <a:gd name="connsiteY4" fmla="*/ 1881566 h 7048500"/>
              <a:gd name="connsiteX5" fmla="*/ 0 w 12401550"/>
              <a:gd name="connsiteY5" fmla="*/ 0 h 7048500"/>
              <a:gd name="connsiteX6" fmla="*/ 12401550 w 12401550"/>
              <a:gd name="connsiteY6" fmla="*/ 0 h 7048500"/>
              <a:gd name="connsiteX7" fmla="*/ 12401550 w 12401550"/>
              <a:gd name="connsiteY7" fmla="*/ 7048500 h 7048500"/>
              <a:gd name="connsiteX8" fmla="*/ 0 w 12401550"/>
              <a:gd name="connsiteY8" fmla="*/ 7048500 h 704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01550" h="7048500">
                <a:moveTo>
                  <a:pt x="7336173" y="1881566"/>
                </a:moveTo>
                <a:cubicBezTo>
                  <a:pt x="6140975" y="1881566"/>
                  <a:pt x="5172075" y="2849775"/>
                  <a:pt x="5172075" y="4044122"/>
                </a:cubicBezTo>
                <a:cubicBezTo>
                  <a:pt x="5172075" y="5238469"/>
                  <a:pt x="6140975" y="6206678"/>
                  <a:pt x="7336173" y="6206678"/>
                </a:cubicBezTo>
                <a:cubicBezTo>
                  <a:pt x="8531371" y="6206678"/>
                  <a:pt x="9500271" y="5238469"/>
                  <a:pt x="9500271" y="4044122"/>
                </a:cubicBezTo>
                <a:cubicBezTo>
                  <a:pt x="9500271" y="2849775"/>
                  <a:pt x="8531371" y="1881566"/>
                  <a:pt x="7336173" y="1881566"/>
                </a:cubicBezTo>
                <a:close/>
                <a:moveTo>
                  <a:pt x="0" y="0"/>
                </a:moveTo>
                <a:lnTo>
                  <a:pt x="12401550" y="0"/>
                </a:lnTo>
                <a:lnTo>
                  <a:pt x="12401550" y="7048500"/>
                </a:lnTo>
                <a:lnTo>
                  <a:pt x="0" y="7048500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BE34EF-2F54-4BFB-8E2C-42D807F1349E}"/>
                  </a:ext>
                </a:extLst>
              </p:cNvPr>
              <p:cNvSpPr txBox="1"/>
              <p:nvPr/>
            </p:nvSpPr>
            <p:spPr>
              <a:xfrm>
                <a:off x="2274886" y="1852991"/>
                <a:ext cx="2809487" cy="3152017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2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−9/4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≥1000</m:t>
                    </m:r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 formation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Thermal relic WIMP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 err="1"/>
                  <a:t>Annihilation+Fermi</a:t>
                </a:r>
                <a:endParaRPr lang="en-US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BE34EF-2F54-4BFB-8E2C-42D807F13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886" y="1852991"/>
                <a:ext cx="2809487" cy="31520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2FF7687-3B44-49B7-893D-FE628C311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97" y="3346685"/>
            <a:ext cx="2667719" cy="1529492"/>
          </a:xfrm>
          <a:prstGeom prst="rect">
            <a:avLst/>
          </a:prstGeom>
          <a:noFill/>
          <a:ln w="28575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6495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0F1D8-B983-408F-995E-36670DEF2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Ultracompact </a:t>
            </a:r>
            <a:r>
              <a:rPr lang="en-US" dirty="0" err="1"/>
              <a:t>minihalos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D3A69E2-6915-4A17-AC38-56EDF2582E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526721" cy="190817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>
                <a:normAutofit fontScale="925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400" dirty="0"/>
                  <a:t>Large density contrasts (                  ) form halos early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Halo density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400" dirty="0"/>
                  <a:t> background density at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formation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 err="1"/>
                  <a:t>Nondetection</a:t>
                </a:r>
                <a:r>
                  <a:rPr lang="en-US" sz="2400" dirty="0"/>
                  <a:t> → constraints on </a:t>
                </a:r>
                <a:r>
                  <a:rPr lang="en-US" sz="2400" dirty="0">
                    <a:solidFill>
                      <a:srgbClr val="0070C0"/>
                    </a:solidFill>
                  </a:rPr>
                  <a:t>primordial power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D3A69E2-6915-4A17-AC38-56EDF2582E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526721" cy="19081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57BFED6-5EEE-4B0F-AFA5-39E335870D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738" y="2031828"/>
            <a:ext cx="1107034" cy="250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841934-C03F-47FD-8266-1160351EF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921" y="1825625"/>
            <a:ext cx="3988879" cy="3988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7A2648-BC57-4D7B-ABBA-88FD940EBB16}"/>
              </a:ext>
            </a:extLst>
          </p:cNvPr>
          <p:cNvSpPr txBox="1"/>
          <p:nvPr/>
        </p:nvSpPr>
        <p:spPr>
          <a:xfrm>
            <a:off x="8007868" y="4925459"/>
            <a:ext cx="27029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Vogelsberger</a:t>
            </a:r>
            <a:r>
              <a:rPr lang="en-US" sz="1000" dirty="0"/>
              <a:t>, White, </a:t>
            </a:r>
            <a:r>
              <a:rPr lang="en-US" sz="1000" dirty="0" err="1"/>
              <a:t>Mohayaee</a:t>
            </a:r>
            <a:r>
              <a:rPr lang="en-US" sz="1000" dirty="0"/>
              <a:t>, </a:t>
            </a:r>
            <a:r>
              <a:rPr lang="en-US" sz="1000" dirty="0" err="1"/>
              <a:t>Springel</a:t>
            </a:r>
            <a:r>
              <a:rPr lang="en-US" sz="1000" dirty="0"/>
              <a:t> 2009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78BD36B-E940-404E-9094-EC4E7B50F1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3462144"/>
                <a:ext cx="6526720" cy="1965492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~1000 </m:t>
                    </m:r>
                  </m:oMath>
                </a14:m>
                <a:r>
                  <a:rPr lang="en-US" sz="2200" dirty="0"/>
                  <a:t>formation → small velocity dispersion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200" dirty="0"/>
                  <a:t>                                       → radial infall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)∝</m:t>
                    </m:r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−9/4</m:t>
                        </m:r>
                      </m:sup>
                    </m:sSup>
                  </m:oMath>
                </a14:m>
                <a:r>
                  <a:rPr lang="en-US" sz="2200" dirty="0"/>
                  <a:t> from analytic theory*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200" dirty="0"/>
                  <a:t>Steep, “ultracompact” profile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enhances signals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78BD36B-E940-404E-9094-EC4E7B50F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462144"/>
                <a:ext cx="6526720" cy="196549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1F60F2D-4CC5-408E-B58B-A1912AEEC3AD}"/>
              </a:ext>
            </a:extLst>
          </p:cNvPr>
          <p:cNvSpPr txBox="1"/>
          <p:nvPr/>
        </p:nvSpPr>
        <p:spPr>
          <a:xfrm>
            <a:off x="4255350" y="5370319"/>
            <a:ext cx="3109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*Fillmore &amp; </a:t>
            </a:r>
            <a:r>
              <a:rPr lang="en-US" sz="1200" dirty="0" err="1"/>
              <a:t>Goldreich</a:t>
            </a:r>
            <a:r>
              <a:rPr lang="en-US" sz="1200" dirty="0"/>
              <a:t> 1984, </a:t>
            </a:r>
            <a:r>
              <a:rPr lang="en-US" sz="1200" dirty="0" err="1"/>
              <a:t>Bertschinger</a:t>
            </a:r>
            <a:r>
              <a:rPr lang="en-US" sz="1200" dirty="0"/>
              <a:t> 1985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520FE-C975-4A2A-B859-3706A1A51DF7}"/>
              </a:ext>
            </a:extLst>
          </p:cNvPr>
          <p:cNvSpPr txBox="1"/>
          <p:nvPr/>
        </p:nvSpPr>
        <p:spPr>
          <a:xfrm>
            <a:off x="8153400" y="3581720"/>
            <a:ext cx="139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idealized sim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0F542-BB74-4711-9D22-FC39B21E70D5}"/>
              </a:ext>
            </a:extLst>
          </p:cNvPr>
          <p:cNvSpPr txBox="1"/>
          <p:nvPr/>
        </p:nvSpPr>
        <p:spPr>
          <a:xfrm>
            <a:off x="9359360" y="2925265"/>
            <a:ext cx="91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C6"/>
                </a:solidFill>
              </a:rPr>
              <a:t>analytic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A21041-86EC-4E85-935D-565F97252B42}"/>
              </a:ext>
            </a:extLst>
          </p:cNvPr>
          <p:cNvSpPr/>
          <p:nvPr/>
        </p:nvSpPr>
        <p:spPr>
          <a:xfrm>
            <a:off x="9458325" y="2096035"/>
            <a:ext cx="1600200" cy="396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6674B4-D726-493E-8AD6-3F24E90AD335}"/>
              </a:ext>
            </a:extLst>
          </p:cNvPr>
          <p:cNvSpPr/>
          <p:nvPr/>
        </p:nvSpPr>
        <p:spPr>
          <a:xfrm>
            <a:off x="457200" y="365125"/>
            <a:ext cx="11201400" cy="5911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5A1EB1-0391-4A77-98B4-CD1C48CC469D}"/>
              </a:ext>
            </a:extLst>
          </p:cNvPr>
          <p:cNvSpPr txBox="1"/>
          <p:nvPr/>
        </p:nvSpPr>
        <p:spPr>
          <a:xfrm>
            <a:off x="3157997" y="2130053"/>
            <a:ext cx="5304273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/>
              <a:t>Analytic theory assumes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Spherical symmetry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Radial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Self-similarity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Realistic </a:t>
            </a:r>
            <a:r>
              <a:rPr lang="en-US" sz="2800" dirty="0" err="1">
                <a:solidFill>
                  <a:srgbClr val="FF0000"/>
                </a:solidFill>
              </a:rPr>
              <a:t>infall</a:t>
            </a:r>
            <a:r>
              <a:rPr lang="en-US" sz="2800" dirty="0">
                <a:solidFill>
                  <a:srgbClr val="FF0000"/>
                </a:solidFill>
              </a:rPr>
              <a:t> is more complicated!</a:t>
            </a:r>
          </a:p>
        </p:txBody>
      </p:sp>
    </p:spTree>
    <p:extLst>
      <p:ext uri="{BB962C8B-B14F-4D97-AF65-F5344CB8AC3E}">
        <p14:creationId xmlns:p14="http://schemas.microsoft.com/office/powerpoint/2010/main" val="1281012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12FC9-941B-4A03-996C-C4324CAF1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/>
          <a:lstStyle/>
          <a:p>
            <a:r>
              <a:rPr lang="en-US" dirty="0"/>
              <a:t>Simulating a natural formation scenario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DCA522-2BE4-41B5-B89C-E57E32F18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5963"/>
            <a:ext cx="5257800" cy="1867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4DE936-4C6D-4136-9AF7-05FEDCF6A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2" y="3853553"/>
            <a:ext cx="10010775" cy="2494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AE9055-9EC5-4749-849D-34A09881FA96}"/>
                  </a:ext>
                </a:extLst>
              </p:cNvPr>
              <p:cNvSpPr txBox="1"/>
              <p:nvPr/>
            </p:nvSpPr>
            <p:spPr>
              <a:xfrm>
                <a:off x="6095999" y="1985963"/>
                <a:ext cx="500538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Study extreme halos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≃7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) forming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≃1000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in spiked power spectrum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Study similar halo in flat spectrum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AE9055-9EC5-4749-849D-34A09881F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1985963"/>
                <a:ext cx="5005388" cy="1569660"/>
              </a:xfrm>
              <a:prstGeom prst="rect">
                <a:avLst/>
              </a:prstGeom>
              <a:blipFill>
                <a:blip r:embed="rId5"/>
                <a:stretch>
                  <a:fillRect l="-1583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1AC561-693D-417C-99D9-B8F070B7E68B}"/>
                  </a:ext>
                </a:extLst>
              </p:cNvPr>
              <p:cNvSpPr txBox="1"/>
              <p:nvPr/>
            </p:nvSpPr>
            <p:spPr>
              <a:xfrm>
                <a:off x="1600199" y="5894499"/>
                <a:ext cx="1438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1AC561-693D-417C-99D9-B8F070B7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199" y="5894499"/>
                <a:ext cx="143827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14E01B-14D4-43A2-8304-6F649AD368FB}"/>
                  </a:ext>
                </a:extLst>
              </p:cNvPr>
              <p:cNvSpPr txBox="1"/>
              <p:nvPr/>
            </p:nvSpPr>
            <p:spPr>
              <a:xfrm>
                <a:off x="4143374" y="5894499"/>
                <a:ext cx="1438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=715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14E01B-14D4-43A2-8304-6F649AD36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374" y="5894499"/>
                <a:ext cx="143827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14F304-35F1-4C3B-A8B9-A5498FD9B03B}"/>
                  </a:ext>
                </a:extLst>
              </p:cNvPr>
              <p:cNvSpPr txBox="1"/>
              <p:nvPr/>
            </p:nvSpPr>
            <p:spPr>
              <a:xfrm>
                <a:off x="6596065" y="5894499"/>
                <a:ext cx="1438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14F304-35F1-4C3B-A8B9-A5498FD9B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065" y="5894499"/>
                <a:ext cx="143827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C2F4D9C-E3BB-4F4E-AE4A-CBEC58CDFEA2}"/>
              </a:ext>
            </a:extLst>
          </p:cNvPr>
          <p:cNvSpPr txBox="1"/>
          <p:nvPr/>
        </p:nvSpPr>
        <p:spPr>
          <a:xfrm>
            <a:off x="5162792" y="3417123"/>
            <a:ext cx="1047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Delos+ 2018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B02EE-E91C-45A3-8120-EC7EA566E299}"/>
              </a:ext>
            </a:extLst>
          </p:cNvPr>
          <p:cNvSpPr txBox="1"/>
          <p:nvPr/>
        </p:nvSpPr>
        <p:spPr>
          <a:xfrm>
            <a:off x="10210800" y="6263831"/>
            <a:ext cx="1047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Delos+ 2018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38599-A9DD-40B7-921C-C8071A71888A}"/>
              </a:ext>
            </a:extLst>
          </p:cNvPr>
          <p:cNvSpPr txBox="1"/>
          <p:nvPr/>
        </p:nvSpPr>
        <p:spPr>
          <a:xfrm rot="16200000">
            <a:off x="-491850" y="4783008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(spiked power spectrum)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1BAD95-B6DE-4FC1-983C-AD1EFCFE39B7}"/>
                  </a:ext>
                </a:extLst>
              </p:cNvPr>
              <p:cNvSpPr txBox="1"/>
              <p:nvPr/>
            </p:nvSpPr>
            <p:spPr>
              <a:xfrm>
                <a:off x="9153526" y="5894499"/>
                <a:ext cx="1438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1BAD95-B6DE-4FC1-983C-AD1EFCFE3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526" y="5894499"/>
                <a:ext cx="14382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306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D93DF-DC38-4878-97D9-0C9A1E5C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profile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5BD304-87DB-4714-B538-13264B63401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07" y="1687362"/>
            <a:ext cx="5478393" cy="4477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844D88-30C7-464A-9403-0734B495DBAE}"/>
              </a:ext>
            </a:extLst>
          </p:cNvPr>
          <p:cNvSpPr txBox="1"/>
          <p:nvPr/>
        </p:nvSpPr>
        <p:spPr>
          <a:xfrm>
            <a:off x="10262072" y="5883152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Delos+ 2018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6434C79-03A6-4EF1-8ADF-4A28470384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87362"/>
                <a:ext cx="5037207" cy="1603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Spiked power spectrum </a:t>
                </a:r>
                <a:r>
                  <a:rPr lang="en-US" sz="2400" dirty="0"/>
                  <a:t>→ Moore* profile (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−3/2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for small r</a:t>
                </a:r>
                <a:r>
                  <a:rPr lang="en-US" sz="2400" dirty="0"/>
                  <a:t>)</a:t>
                </a:r>
              </a:p>
              <a:p>
                <a:pPr marL="742950" lvl="1" indent="-285750"/>
                <a:r>
                  <a:rPr lang="en-US" dirty="0"/>
                  <a:t>Density profile stable in time</a:t>
                </a:r>
              </a:p>
              <a:p>
                <a:pPr marL="742950" lvl="1" indent="-285750"/>
                <a:r>
                  <a:rPr lang="en-US" dirty="0"/>
                  <a:t>Scaling relations: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6434C79-03A6-4EF1-8ADF-4A28470384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87362"/>
                <a:ext cx="5037207" cy="1603375"/>
              </a:xfrm>
              <a:blipFill>
                <a:blip r:embed="rId4"/>
                <a:stretch>
                  <a:fillRect l="-1572" t="-5323" b="-5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8E6829-AF77-46CA-A5FA-303FB8497814}"/>
                  </a:ext>
                </a:extLst>
              </p:cNvPr>
              <p:cNvSpPr txBox="1"/>
              <p:nvPr/>
            </p:nvSpPr>
            <p:spPr>
              <a:xfrm>
                <a:off x="600076" y="3269155"/>
                <a:ext cx="5275328" cy="1123712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≃30×</m:t>
                    </m:r>
                  </m:oMath>
                </a14:m>
                <a:r>
                  <a:rPr lang="en-US" sz="2000" dirty="0"/>
                  <a:t> (cosmological density at formation)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≃</m:t>
                    </m:r>
                  </m:oMath>
                </a14:m>
                <a:r>
                  <a:rPr lang="en-US" sz="2000" dirty="0"/>
                  <a:t> 0.7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(physical scale of spike at formation)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Use to calculate observational signature!</a:t>
                </a:r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8E6829-AF77-46CA-A5FA-303FB8497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6" y="3269155"/>
                <a:ext cx="5275328" cy="1123712"/>
              </a:xfrm>
              <a:prstGeom prst="roundRect">
                <a:avLst/>
              </a:prstGeom>
              <a:blipFill>
                <a:blip r:embed="rId5"/>
                <a:stretch>
                  <a:fillRect l="-115" b="-3226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8">
                <a:extLst>
                  <a:ext uri="{FF2B5EF4-FFF2-40B4-BE49-F238E27FC236}">
                    <a16:creationId xmlns:a16="http://schemas.microsoft.com/office/drawing/2014/main" id="{A6B183B0-24B1-43B9-B4BA-4ED1E0793F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8" y="4693547"/>
                <a:ext cx="5037207" cy="10215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Scale-invariant spectrum </a:t>
                </a:r>
                <a:r>
                  <a:rPr lang="en-US" sz="2400" dirty="0"/>
                  <a:t>→ NFW profile (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for small r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2" name="Content Placeholder 8">
                <a:extLst>
                  <a:ext uri="{FF2B5EF4-FFF2-40B4-BE49-F238E27FC236}">
                    <a16:creationId xmlns:a16="http://schemas.microsoft.com/office/drawing/2014/main" id="{A6B183B0-24B1-43B9-B4BA-4ED1E0793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693547"/>
                <a:ext cx="5037207" cy="1021557"/>
              </a:xfrm>
              <a:prstGeom prst="rect">
                <a:avLst/>
              </a:prstGeom>
              <a:blipFill>
                <a:blip r:embed="rId6"/>
                <a:stretch>
                  <a:fillRect l="-1572" t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A68AD52-03FA-4C58-8636-2CF406036FEA}"/>
              </a:ext>
            </a:extLst>
          </p:cNvPr>
          <p:cNvSpPr txBox="1"/>
          <p:nvPr/>
        </p:nvSpPr>
        <p:spPr>
          <a:xfrm>
            <a:off x="1002298" y="6161588"/>
            <a:ext cx="5093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*Similar to the form in Moore, Quinn, Governato, Stadel, Lake 1999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16C86-CAE3-47C2-B8E7-3D955682F215}"/>
              </a:ext>
            </a:extLst>
          </p:cNvPr>
          <p:cNvSpPr txBox="1"/>
          <p:nvPr/>
        </p:nvSpPr>
        <p:spPr>
          <a:xfrm>
            <a:off x="7961982" y="5019659"/>
            <a:ext cx="222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(physical coordinates)</a:t>
            </a:r>
          </a:p>
        </p:txBody>
      </p:sp>
    </p:spTree>
    <p:extLst>
      <p:ext uri="{BB962C8B-B14F-4D97-AF65-F5344CB8AC3E}">
        <p14:creationId xmlns:p14="http://schemas.microsoft.com/office/powerpoint/2010/main" val="2775825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593DA-BEAE-4539-BF2B-9FFBAB4A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/>
          <a:lstStyle/>
          <a:p>
            <a:r>
              <a:rPr lang="en-US" dirty="0"/>
              <a:t>Consequences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61C42-06AB-42C4-B7F8-99F8E284F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18869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UCMHs have Moore or NFW profiles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Pure power law requires special initial conditions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Weaker observational signals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Many more halos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8C14F5-49DF-4CD4-9760-C38135A9AB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069" y="995363"/>
            <a:ext cx="5181600" cy="5181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DE3C6-23AD-45DF-B1EB-F01C67000921}"/>
              </a:ext>
            </a:extLst>
          </p:cNvPr>
          <p:cNvSpPr txBox="1"/>
          <p:nvPr/>
        </p:nvSpPr>
        <p:spPr>
          <a:xfrm>
            <a:off x="10178032" y="6176963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Delos+ 2018</a:t>
            </a:r>
          </a:p>
        </p:txBody>
      </p:sp>
    </p:spTree>
    <p:extLst>
      <p:ext uri="{BB962C8B-B14F-4D97-AF65-F5344CB8AC3E}">
        <p14:creationId xmlns:p14="http://schemas.microsoft.com/office/powerpoint/2010/main" val="3229759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2B949A-F3E7-4CD1-92DD-5F1F52F97F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Constraining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-spike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2B949A-F3E7-4CD1-92DD-5F1F52F97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EC76B33-FA6B-49D6-8FFF-8BDD93F9CAA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467" y="792780"/>
            <a:ext cx="4385735" cy="459750"/>
          </a:xfrm>
          <a:prstGeom prst="rect">
            <a:avLst/>
          </a:prstGeom>
        </p:spPr>
      </p:pic>
      <p:pic>
        <p:nvPicPr>
          <p:cNvPr id="18" name="Content Placeholder 9">
            <a:extLst>
              <a:ext uri="{FF2B5EF4-FFF2-40B4-BE49-F238E27FC236}">
                <a16:creationId xmlns:a16="http://schemas.microsoft.com/office/drawing/2014/main" id="{15663A35-2E92-4674-BE3E-D4F672DE32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62" y="3027439"/>
            <a:ext cx="5103136" cy="32923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DBC6DF9-A3D8-457F-9DE8-ED359ADB554A}"/>
              </a:ext>
            </a:extLst>
          </p:cNvPr>
          <p:cNvSpPr txBox="1"/>
          <p:nvPr/>
        </p:nvSpPr>
        <p:spPr>
          <a:xfrm>
            <a:off x="6420980" y="5241518"/>
            <a:ext cx="4836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New constraint is </a:t>
            </a:r>
            <a:r>
              <a:rPr lang="en-US" sz="2400" dirty="0">
                <a:solidFill>
                  <a:srgbClr val="00B050"/>
                </a:solidFill>
              </a:rPr>
              <a:t>generally stronger </a:t>
            </a:r>
            <a:r>
              <a:rPr lang="en-US" sz="2400" dirty="0"/>
              <a:t>for narrow spikes!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BE333B-EBE7-4C10-8427-E379DBB48A11}"/>
              </a:ext>
            </a:extLst>
          </p:cNvPr>
          <p:cNvSpPr txBox="1"/>
          <p:nvPr/>
        </p:nvSpPr>
        <p:spPr>
          <a:xfrm>
            <a:off x="4373657" y="6096275"/>
            <a:ext cx="3923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(intragalactic sources only, same DM model)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B2B28B-179A-4E66-BAF4-2514B15AAE1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04" y="2934957"/>
            <a:ext cx="4456840" cy="23065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9F0FCB-DB68-47AB-BA5F-BC6E6475779D}"/>
              </a:ext>
            </a:extLst>
          </p:cNvPr>
          <p:cNvSpPr/>
          <p:nvPr/>
        </p:nvSpPr>
        <p:spPr>
          <a:xfrm>
            <a:off x="8972553" y="2971981"/>
            <a:ext cx="1809750" cy="1192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BC8027-A4D1-4E4E-9D88-B1AB3A11E64C}"/>
              </a:ext>
            </a:extLst>
          </p:cNvPr>
          <p:cNvSpPr/>
          <p:nvPr/>
        </p:nvSpPr>
        <p:spPr>
          <a:xfrm>
            <a:off x="7162803" y="4393056"/>
            <a:ext cx="307657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2AF89B-069C-4E17-870C-6A556AA7BC47}"/>
              </a:ext>
            </a:extLst>
          </p:cNvPr>
          <p:cNvSpPr txBox="1"/>
          <p:nvPr/>
        </p:nvSpPr>
        <p:spPr>
          <a:xfrm>
            <a:off x="7067983" y="4244738"/>
            <a:ext cx="3285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Old constraint for comparison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F9CA-DE99-46FB-B6C0-8380F0FEF34A}"/>
              </a:ext>
            </a:extLst>
          </p:cNvPr>
          <p:cNvSpPr/>
          <p:nvPr/>
        </p:nvSpPr>
        <p:spPr>
          <a:xfrm>
            <a:off x="6858003" y="2791345"/>
            <a:ext cx="4248150" cy="449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91537A-94F6-4A4D-8D22-0DCE64A0DC97}"/>
              </a:ext>
            </a:extLst>
          </p:cNvPr>
          <p:cNvSpPr txBox="1"/>
          <p:nvPr/>
        </p:nvSpPr>
        <p:spPr>
          <a:xfrm>
            <a:off x="7568589" y="3164872"/>
            <a:ext cx="306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Bringmann</a:t>
            </a:r>
            <a:r>
              <a:rPr lang="en-US" dirty="0"/>
              <a:t>, Scott, </a:t>
            </a:r>
            <a:r>
              <a:rPr lang="en-US" dirty="0" err="1"/>
              <a:t>Akrami</a:t>
            </a:r>
            <a:r>
              <a:rPr lang="en-US" dirty="0"/>
              <a:t> 2012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022CD-08BD-49BC-BE82-A610857432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353674" cy="1177557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Calculate UCMH gamma-ray signal from DM annihilation</a:t>
                </a:r>
              </a:p>
              <a:p>
                <a:pPr lvl="1"/>
                <a:r>
                  <a:rPr lang="en-US" sz="2000" dirty="0"/>
                  <a:t>Function of </a:t>
                </a:r>
                <a:r>
                  <a:rPr lang="en-US" sz="2000" dirty="0">
                    <a:solidFill>
                      <a:srgbClr val="FF0000"/>
                    </a:solidFill>
                  </a:rPr>
                  <a:t>formation time </a:t>
                </a:r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200" dirty="0"/>
                  <a:t>Signal </a:t>
                </a:r>
                <a:r>
                  <a:rPr lang="en-US" sz="2200" dirty="0" err="1"/>
                  <a:t>nondetection</a:t>
                </a:r>
                <a:r>
                  <a:rPr lang="en-US" sz="2200" dirty="0"/>
                  <a:t> (Fermi) → abundance constraint → power spectrum constraint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022CD-08BD-49BC-BE82-A61085743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353674" cy="1177557"/>
              </a:xfrm>
              <a:blipFill>
                <a:blip r:embed="rId10"/>
                <a:stretch>
                  <a:fillRect l="-707" t="-6186" b="-8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7B2E63A-4F70-4099-BF09-344616D5AEB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24763" y="3938589"/>
            <a:ext cx="419099" cy="333375"/>
          </a:xfrm>
          <a:prstGeom prst="curvedConnector3">
            <a:avLst/>
          </a:prstGeom>
          <a:ln>
            <a:solidFill>
              <a:srgbClr val="FF0000"/>
            </a:solidFill>
            <a:tailEnd type="triangle" w="med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3630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327"/>
  <p:tag name="ORIGINALWIDTH" val="614.1732"/>
  <p:tag name="LATEXADDIN" val="\documentclass{article}&#10;\usepackage{amsmath}&#10;\usepackage{amssymb}&#10;\pagestyle{empty}&#10;\begin{document}&#10;\[&#10;\delta_\mathrm{hor} \gtrsim 10^{-3}&#10;\]&#10;&#10;&#10;&#10;\end{document}"/>
  <p:tag name="IGUANATEXSIZE" val="26"/>
  <p:tag name="IGUANATEXCURSOR" val="123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327"/>
  <p:tag name="ORIGINALWIDTH" val="614.1732"/>
  <p:tag name="LATEXADDIN" val="\documentclass{article}&#10;\usepackage{amsmath}&#10;\usepackage{amssymb}&#10;\pagestyle{empty}&#10;\begin{document}&#10;\[&#10;\delta_\mathrm{hor} \gtrsim 10^{-3}&#10;\]&#10;&#10;&#10;&#10;\end{document}"/>
  <p:tag name="IGUANATEXSIZE" val="26"/>
  <p:tag name="IGUANATEXCURSOR" val="123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180.352"/>
  <p:tag name="LATEXADDIN" val="\documentclass{article}&#10;\usepackage{amsmath}\usepackage{xcolor}&#10;\pagestyle{empty}&#10;\begin{document}&#10;\color{blue}&#10;\[&#10;\mathcal{P}(k) = \mathcal{A}_s k_s \delta(k-k_s)&#10;\]&#10;&#10;\end{document}"/>
  <p:tag name="IGUANATEXSIZE" val="20"/>
  <p:tag name="IGUANATEXCURSOR" val="110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712.786"/>
  <p:tag name="LATEXADDIN" val="\documentclass{article}&#10;\usepackage{amsmath}&#10;\pagestyle{empty}&#10;\begin{document}&#10;&#10;$\rho\propto r^{-3/2}$ or $\rho\propto r^{-1}$ at small $r$&#10;&#10;&#10;\end{document}"/>
  <p:tag name="IGUANATEXSIZE" val="24"/>
  <p:tag name="IGUANATEXCURSOR" val="140"/>
  <p:tag name="TRANSPARENCY" val="True"/>
  <p:tag name="FILENAME" val=""/>
  <p:tag name="LATEXENGINEID" val="0"/>
  <p:tag name="TEMPFOLDER" val="E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592</Words>
  <Application>Microsoft Office PowerPoint</Application>
  <PresentationFormat>Widescreen</PresentationFormat>
  <Paragraphs>121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Constraining the primordial power spectrum using minihalos</vt:lpstr>
      <vt:lpstr>The primordial power spectrum</vt:lpstr>
      <vt:lpstr>Ultracompact minihalos</vt:lpstr>
      <vt:lpstr>The primordial power spectrum</vt:lpstr>
      <vt:lpstr>Ultracompact minihalos</vt:lpstr>
      <vt:lpstr>Simulating a natural formation scenario</vt:lpstr>
      <vt:lpstr>Density profile</vt:lpstr>
      <vt:lpstr>Consequences</vt:lpstr>
      <vt:lpstr>Constraining a δ-spike</vt:lpstr>
      <vt:lpstr>Complications</vt:lpstr>
      <vt:lpstr>Summary</vt:lpstr>
      <vt:lpstr>Supplemental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2020-02-08T15:48:34Z</dcterms:created>
  <dcterms:modified xsi:type="dcterms:W3CDTF">2020-02-08T15:49:13Z</dcterms:modified>
</cp:coreProperties>
</file>